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4"/>
  </p:notesMasterIdLst>
  <p:sldIdLst>
    <p:sldId id="408" r:id="rId2"/>
    <p:sldId id="629" r:id="rId3"/>
    <p:sldId id="672" r:id="rId4"/>
    <p:sldId id="663" r:id="rId5"/>
    <p:sldId id="665" r:id="rId6"/>
    <p:sldId id="667" r:id="rId7"/>
    <p:sldId id="666" r:id="rId8"/>
    <p:sldId id="664" r:id="rId9"/>
    <p:sldId id="631" r:id="rId10"/>
    <p:sldId id="668" r:id="rId11"/>
    <p:sldId id="669" r:id="rId12"/>
    <p:sldId id="549" r:id="rId13"/>
  </p:sldIdLst>
  <p:sldSz cx="9144000" cy="6858000" type="screen4x3"/>
  <p:notesSz cx="6858000" cy="9144000"/>
  <p:defaultTextStyle>
    <a:defPPr>
      <a:defRPr lang="ru-RU"/>
    </a:defPPr>
    <a:lvl1pPr algn="l" rtl="0" eaLnBrk="0" fontAlgn="base" hangingPunct="0">
      <a:spcBef>
        <a:spcPct val="0"/>
      </a:spcBef>
      <a:spcAft>
        <a:spcPct val="0"/>
      </a:spcAft>
      <a:defRPr i="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i="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i="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i="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i="1" kern="1200">
        <a:solidFill>
          <a:schemeClr val="tx1"/>
        </a:solidFill>
        <a:latin typeface="Tahoma" pitchFamily="34" charset="0"/>
        <a:ea typeface="+mn-ea"/>
        <a:cs typeface="+mn-cs"/>
      </a:defRPr>
    </a:lvl5pPr>
    <a:lvl6pPr marL="2286000" algn="l" defTabSz="914400" rtl="0" eaLnBrk="1" latinLnBrk="0" hangingPunct="1">
      <a:defRPr i="1" kern="1200">
        <a:solidFill>
          <a:schemeClr val="tx1"/>
        </a:solidFill>
        <a:latin typeface="Tahoma" pitchFamily="34" charset="0"/>
        <a:ea typeface="+mn-ea"/>
        <a:cs typeface="+mn-cs"/>
      </a:defRPr>
    </a:lvl6pPr>
    <a:lvl7pPr marL="2743200" algn="l" defTabSz="914400" rtl="0" eaLnBrk="1" latinLnBrk="0" hangingPunct="1">
      <a:defRPr i="1" kern="1200">
        <a:solidFill>
          <a:schemeClr val="tx1"/>
        </a:solidFill>
        <a:latin typeface="Tahoma" pitchFamily="34" charset="0"/>
        <a:ea typeface="+mn-ea"/>
        <a:cs typeface="+mn-cs"/>
      </a:defRPr>
    </a:lvl7pPr>
    <a:lvl8pPr marL="3200400" algn="l" defTabSz="914400" rtl="0" eaLnBrk="1" latinLnBrk="0" hangingPunct="1">
      <a:defRPr i="1" kern="1200">
        <a:solidFill>
          <a:schemeClr val="tx1"/>
        </a:solidFill>
        <a:latin typeface="Tahoma" pitchFamily="34" charset="0"/>
        <a:ea typeface="+mn-ea"/>
        <a:cs typeface="+mn-cs"/>
      </a:defRPr>
    </a:lvl8pPr>
    <a:lvl9pPr marL="3657600" algn="l" defTabSz="914400" rtl="0" eaLnBrk="1" latinLnBrk="0" hangingPunct="1">
      <a:defRPr i="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00" autoAdjust="0"/>
    <p:restoredTop sz="91755" autoAdjust="0"/>
  </p:normalViewPr>
  <p:slideViewPr>
    <p:cSldViewPr>
      <p:cViewPr>
        <p:scale>
          <a:sx n="66" d="100"/>
          <a:sy n="66" d="100"/>
        </p:scale>
        <p:origin x="-163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Arial" charset="0"/>
              </a:defRPr>
            </a:lvl1pPr>
          </a:lstStyle>
          <a:p>
            <a:pPr>
              <a:defRPr/>
            </a:pPr>
            <a:endParaRPr lang="ru-RU"/>
          </a:p>
        </p:txBody>
      </p:sp>
      <p:sp>
        <p:nvSpPr>
          <p:cNvPr id="2406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Arial" charset="0"/>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06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406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Arial" charset="0"/>
              </a:defRPr>
            </a:lvl1pPr>
          </a:lstStyle>
          <a:p>
            <a:pPr>
              <a:defRPr/>
            </a:pPr>
            <a:endParaRPr lang="ru-RU"/>
          </a:p>
        </p:txBody>
      </p:sp>
      <p:sp>
        <p:nvSpPr>
          <p:cNvPr id="2406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atin typeface="Arial" charset="0"/>
              </a:defRPr>
            </a:lvl1pPr>
          </a:lstStyle>
          <a:p>
            <a:fld id="{A8C94AB7-2EBB-4C5E-9EF3-9833C9072DFF}"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ru-RU"/>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ru-RU"/>
              </a:p>
            </p:txBody>
          </p:sp>
        </p:grpSp>
      </p:grpSp>
      <p:sp>
        <p:nvSpPr>
          <p:cNvPr id="2121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21212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a:t>Образец подзаголовка</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ru-RU"/>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itchFamily="34" charset="0"/>
              </a:defRPr>
            </a:lvl1pPr>
          </a:lstStyle>
          <a:p>
            <a:fld id="{58998C64-E849-4F11-8CA9-8E8106CBBEC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D6A97F18-9137-40F0-A78B-01FDC3E4420D}"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A73FB39E-CDEC-46EE-AE1B-1C6F40DB76D8}"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01625" y="1600200"/>
            <a:ext cx="8540750" cy="4498975"/>
          </a:xfrm>
        </p:spPr>
        <p:txBody>
          <a:bodyPr/>
          <a:lstStyle/>
          <a:p>
            <a:pPr lvl="0"/>
            <a:endParaRPr lang="ru-RU"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E07D92CC-845A-4110-9A01-E729A622BF13}"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p>
        </p:txBody>
      </p:sp>
      <p:sp>
        <p:nvSpPr>
          <p:cNvPr id="5" name="Rectangle 156"/>
          <p:cNvSpPr>
            <a:spLocks noGrp="1" noChangeArrowheads="1"/>
          </p:cNvSpPr>
          <p:nvPr>
            <p:ph type="sldNum" sz="quarter" idx="12"/>
          </p:nvPr>
        </p:nvSpPr>
        <p:spPr>
          <a:ln/>
        </p:spPr>
        <p:txBody>
          <a:bodyPr/>
          <a:lstStyle>
            <a:lvl1pPr>
              <a:defRPr/>
            </a:lvl1pPr>
          </a:lstStyle>
          <a:p>
            <a:fld id="{39988553-0948-48F6-8E82-7585D22E273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95583CE3-0343-4752-898C-F708E368810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54"/>
          <p:cNvSpPr>
            <a:spLocks noGrp="1" noChangeArrowheads="1"/>
          </p:cNvSpPr>
          <p:nvPr>
            <p:ph type="dt" sz="half" idx="10"/>
          </p:nvPr>
        </p:nvSpPr>
        <p:spPr>
          <a:ln/>
        </p:spPr>
        <p:txBody>
          <a:bodyPr/>
          <a:lstStyle>
            <a:lvl1pPr>
              <a:defRPr/>
            </a:lvl1pPr>
          </a:lstStyle>
          <a:p>
            <a:pPr>
              <a:defRPr/>
            </a:pPr>
            <a:endParaRPr lang="ru-RU"/>
          </a:p>
        </p:txBody>
      </p:sp>
      <p:sp>
        <p:nvSpPr>
          <p:cNvPr id="5" name="Rectangle 155"/>
          <p:cNvSpPr>
            <a:spLocks noGrp="1" noChangeArrowheads="1"/>
          </p:cNvSpPr>
          <p:nvPr>
            <p:ph type="ftr" sz="quarter" idx="11"/>
          </p:nvPr>
        </p:nvSpPr>
        <p:spPr>
          <a:ln/>
        </p:spPr>
        <p:txBody>
          <a:bodyPr/>
          <a:lstStyle>
            <a:lvl1pPr>
              <a:defRPr/>
            </a:lvl1pPr>
          </a:lstStyle>
          <a:p>
            <a:pPr>
              <a:defRPr/>
            </a:pPr>
            <a:endParaRPr lang="ru-RU"/>
          </a:p>
        </p:txBody>
      </p:sp>
      <p:sp>
        <p:nvSpPr>
          <p:cNvPr id="6" name="Rectangle 156"/>
          <p:cNvSpPr>
            <a:spLocks noGrp="1" noChangeArrowheads="1"/>
          </p:cNvSpPr>
          <p:nvPr>
            <p:ph type="sldNum" sz="quarter" idx="12"/>
          </p:nvPr>
        </p:nvSpPr>
        <p:spPr>
          <a:ln/>
        </p:spPr>
        <p:txBody>
          <a:bodyPr/>
          <a:lstStyle>
            <a:lvl1pPr>
              <a:defRPr/>
            </a:lvl1pPr>
          </a:lstStyle>
          <a:p>
            <a:fld id="{7834215B-26CE-4C2E-A546-0BA1B25A953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C4E03445-C5CB-42F3-8BEC-164988FC5D1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54"/>
          <p:cNvSpPr>
            <a:spLocks noGrp="1" noChangeArrowheads="1"/>
          </p:cNvSpPr>
          <p:nvPr>
            <p:ph type="dt" sz="half" idx="10"/>
          </p:nvPr>
        </p:nvSpPr>
        <p:spPr>
          <a:ln/>
        </p:spPr>
        <p:txBody>
          <a:bodyPr/>
          <a:lstStyle>
            <a:lvl1pPr>
              <a:defRPr/>
            </a:lvl1pPr>
          </a:lstStyle>
          <a:p>
            <a:pPr>
              <a:defRPr/>
            </a:pPr>
            <a:endParaRPr lang="ru-RU"/>
          </a:p>
        </p:txBody>
      </p:sp>
      <p:sp>
        <p:nvSpPr>
          <p:cNvPr id="8" name="Rectangle 155"/>
          <p:cNvSpPr>
            <a:spLocks noGrp="1" noChangeArrowheads="1"/>
          </p:cNvSpPr>
          <p:nvPr>
            <p:ph type="ftr" sz="quarter" idx="11"/>
          </p:nvPr>
        </p:nvSpPr>
        <p:spPr>
          <a:ln/>
        </p:spPr>
        <p:txBody>
          <a:bodyPr/>
          <a:lstStyle>
            <a:lvl1pPr>
              <a:defRPr/>
            </a:lvl1pPr>
          </a:lstStyle>
          <a:p>
            <a:pPr>
              <a:defRPr/>
            </a:pPr>
            <a:endParaRPr lang="ru-RU"/>
          </a:p>
        </p:txBody>
      </p:sp>
      <p:sp>
        <p:nvSpPr>
          <p:cNvPr id="9" name="Rectangle 156"/>
          <p:cNvSpPr>
            <a:spLocks noGrp="1" noChangeArrowheads="1"/>
          </p:cNvSpPr>
          <p:nvPr>
            <p:ph type="sldNum" sz="quarter" idx="12"/>
          </p:nvPr>
        </p:nvSpPr>
        <p:spPr>
          <a:ln/>
        </p:spPr>
        <p:txBody>
          <a:bodyPr/>
          <a:lstStyle>
            <a:lvl1pPr>
              <a:defRPr/>
            </a:lvl1pPr>
          </a:lstStyle>
          <a:p>
            <a:fld id="{D1E8A80D-3C2F-4982-A2EF-79D32D15A3A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54"/>
          <p:cNvSpPr>
            <a:spLocks noGrp="1" noChangeArrowheads="1"/>
          </p:cNvSpPr>
          <p:nvPr>
            <p:ph type="dt" sz="half" idx="10"/>
          </p:nvPr>
        </p:nvSpPr>
        <p:spPr>
          <a:ln/>
        </p:spPr>
        <p:txBody>
          <a:bodyPr/>
          <a:lstStyle>
            <a:lvl1pPr>
              <a:defRPr/>
            </a:lvl1pPr>
          </a:lstStyle>
          <a:p>
            <a:pPr>
              <a:defRPr/>
            </a:pPr>
            <a:endParaRPr lang="ru-RU"/>
          </a:p>
        </p:txBody>
      </p:sp>
      <p:sp>
        <p:nvSpPr>
          <p:cNvPr id="4" name="Rectangle 155"/>
          <p:cNvSpPr>
            <a:spLocks noGrp="1" noChangeArrowheads="1"/>
          </p:cNvSpPr>
          <p:nvPr>
            <p:ph type="ftr" sz="quarter" idx="11"/>
          </p:nvPr>
        </p:nvSpPr>
        <p:spPr>
          <a:ln/>
        </p:spPr>
        <p:txBody>
          <a:bodyPr/>
          <a:lstStyle>
            <a:lvl1pPr>
              <a:defRPr/>
            </a:lvl1pPr>
          </a:lstStyle>
          <a:p>
            <a:pPr>
              <a:defRPr/>
            </a:pPr>
            <a:endParaRPr lang="ru-RU"/>
          </a:p>
        </p:txBody>
      </p:sp>
      <p:sp>
        <p:nvSpPr>
          <p:cNvPr id="5" name="Rectangle 156"/>
          <p:cNvSpPr>
            <a:spLocks noGrp="1" noChangeArrowheads="1"/>
          </p:cNvSpPr>
          <p:nvPr>
            <p:ph type="sldNum" sz="quarter" idx="12"/>
          </p:nvPr>
        </p:nvSpPr>
        <p:spPr>
          <a:ln/>
        </p:spPr>
        <p:txBody>
          <a:bodyPr/>
          <a:lstStyle>
            <a:lvl1pPr>
              <a:defRPr/>
            </a:lvl1pPr>
          </a:lstStyle>
          <a:p>
            <a:fld id="{6D6070CE-B3C5-407C-B98F-F7383C04920E}"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ru-RU"/>
          </a:p>
        </p:txBody>
      </p:sp>
      <p:sp>
        <p:nvSpPr>
          <p:cNvPr id="3" name="Rectangle 155"/>
          <p:cNvSpPr>
            <a:spLocks noGrp="1" noChangeArrowheads="1"/>
          </p:cNvSpPr>
          <p:nvPr>
            <p:ph type="ftr" sz="quarter" idx="11"/>
          </p:nvPr>
        </p:nvSpPr>
        <p:spPr>
          <a:ln/>
        </p:spPr>
        <p:txBody>
          <a:bodyPr/>
          <a:lstStyle>
            <a:lvl1pPr>
              <a:defRPr/>
            </a:lvl1pPr>
          </a:lstStyle>
          <a:p>
            <a:pPr>
              <a:defRPr/>
            </a:pPr>
            <a:endParaRPr lang="ru-RU"/>
          </a:p>
        </p:txBody>
      </p:sp>
      <p:sp>
        <p:nvSpPr>
          <p:cNvPr id="4" name="Rectangle 156"/>
          <p:cNvSpPr>
            <a:spLocks noGrp="1" noChangeArrowheads="1"/>
          </p:cNvSpPr>
          <p:nvPr>
            <p:ph type="sldNum" sz="quarter" idx="12"/>
          </p:nvPr>
        </p:nvSpPr>
        <p:spPr>
          <a:ln/>
        </p:spPr>
        <p:txBody>
          <a:bodyPr/>
          <a:lstStyle>
            <a:lvl1pPr>
              <a:defRPr/>
            </a:lvl1pPr>
          </a:lstStyle>
          <a:p>
            <a:fld id="{D9B760B4-97CB-4C22-8C02-DA7571292822}"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228AD71D-9C53-4C73-A89C-D65AD563254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fld id="{BA4CB377-8806-4896-A9B8-F808FBAE74EE}"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pPr eaLnBrk="1" hangingPunct="1"/>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en-US"/>
              </a:p>
            </p:txBody>
          </p:sp>
          <p:sp>
            <p:nvSpPr>
              <p:cNvPr id="2110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ru-RU"/>
              </a:p>
            </p:txBody>
          </p:sp>
          <p:sp>
            <p:nvSpPr>
              <p:cNvPr id="2110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ru-RU"/>
              </a:p>
            </p:txBody>
          </p:sp>
        </p:grpSp>
      </p:grpSp>
      <p:sp>
        <p:nvSpPr>
          <p:cNvPr id="21109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1109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i="0">
                <a:latin typeface="Arial" charset="0"/>
              </a:defRPr>
            </a:lvl1pPr>
          </a:lstStyle>
          <a:p>
            <a:pPr>
              <a:defRPr/>
            </a:pPr>
            <a:endParaRPr lang="ru-RU"/>
          </a:p>
        </p:txBody>
      </p:sp>
      <p:sp>
        <p:nvSpPr>
          <p:cNvPr id="21109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i="0">
                <a:latin typeface="Arial" charset="0"/>
              </a:defRPr>
            </a:lvl1pPr>
          </a:lstStyle>
          <a:p>
            <a:pPr>
              <a:defRPr/>
            </a:pPr>
            <a:endParaRPr lang="ru-RU"/>
          </a:p>
        </p:txBody>
      </p:sp>
      <p:sp>
        <p:nvSpPr>
          <p:cNvPr id="21110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i="0">
                <a:latin typeface="Arial" charset="0"/>
              </a:defRPr>
            </a:lvl1pPr>
          </a:lstStyle>
          <a:p>
            <a:fld id="{730F0C8D-4EA5-4148-8A84-DEF70DFA45F9}" type="slidenum">
              <a:rPr lang="ru-RU"/>
              <a:pPr/>
              <a:t>‹#›</a:t>
            </a:fld>
            <a:endParaRPr lang="ru-RU"/>
          </a:p>
        </p:txBody>
      </p:sp>
      <p:sp>
        <p:nvSpPr>
          <p:cNvPr id="21110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870"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54"/>
          <p:cNvPicPr>
            <a:picLocks noChangeAspect="1" noChangeArrowheads="1"/>
          </p:cNvPicPr>
          <p:nvPr/>
        </p:nvPicPr>
        <p:blipFill>
          <a:blip r:embed="rId2"/>
          <a:srcRect/>
          <a:stretch>
            <a:fillRect/>
          </a:stretch>
        </p:blipFill>
        <p:spPr bwMode="auto">
          <a:xfrm>
            <a:off x="-5005388" y="-3124200"/>
            <a:ext cx="18288001" cy="13716000"/>
          </a:xfrm>
          <a:prstGeom prst="rect">
            <a:avLst/>
          </a:prstGeom>
          <a:noFill/>
          <a:ln w="9525">
            <a:noFill/>
            <a:miter lim="800000"/>
            <a:headEnd/>
            <a:tailEnd/>
          </a:ln>
        </p:spPr>
      </p:pic>
      <p:sp>
        <p:nvSpPr>
          <p:cNvPr id="284675" name="Rectangle 3"/>
          <p:cNvSpPr>
            <a:spLocks noChangeArrowheads="1"/>
          </p:cNvSpPr>
          <p:nvPr/>
        </p:nvSpPr>
        <p:spPr bwMode="auto">
          <a:xfrm>
            <a:off x="142875" y="714375"/>
            <a:ext cx="8286750" cy="6678751"/>
          </a:xfrm>
          <a:prstGeom prst="rect">
            <a:avLst/>
          </a:prstGeom>
          <a:noFill/>
          <a:ln w="9525">
            <a:noFill/>
            <a:miter lim="800000"/>
            <a:headEnd/>
            <a:tailEnd/>
          </a:ln>
          <a:effectLst/>
        </p:spPr>
        <p:txBody>
          <a:bodyPr>
            <a:spAutoFit/>
          </a:bodyPr>
          <a:lstStyle/>
          <a:p>
            <a:pPr eaLnBrk="1" hangingPunct="1">
              <a:defRPr/>
            </a:pPr>
            <a:r>
              <a:rPr lang="en-US" sz="3600" dirty="0" smtClean="0"/>
              <a:t>Multi-functional web-site “Minority languages of Siberia as our cultural heritage”</a:t>
            </a:r>
            <a:endParaRPr lang="ru-RU" sz="2800" dirty="0">
              <a:effectLst>
                <a:outerShdw blurRad="38100" dist="38100" dir="2700000" algn="tl">
                  <a:srgbClr val="000000"/>
                </a:outerShdw>
              </a:effectLst>
            </a:endParaRPr>
          </a:p>
          <a:p>
            <a:pPr eaLnBrk="1" hangingPunct="1">
              <a:defRPr/>
            </a:pPr>
            <a:endParaRPr lang="en-US" sz="2800" dirty="0">
              <a:effectLst>
                <a:outerShdw blurRad="38100" dist="38100" dir="2700000" algn="tl">
                  <a:srgbClr val="000000"/>
                </a:outerShdw>
              </a:effectLst>
            </a:endParaRPr>
          </a:p>
          <a:p>
            <a:pPr eaLnBrk="1" hangingPunct="1">
              <a:defRPr/>
            </a:pPr>
            <a:endParaRPr lang="en-US" sz="28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ru-RU" sz="2400" dirty="0">
              <a:effectLst>
                <a:outerShdw blurRad="38100" dist="38100" dir="2700000" algn="tl">
                  <a:srgbClr val="000000"/>
                </a:outerShdw>
              </a:effectLst>
            </a:endParaRPr>
          </a:p>
          <a:p>
            <a:pPr algn="ctr" eaLnBrk="1" hangingPunct="1">
              <a:defRPr/>
            </a:pPr>
            <a:endParaRPr lang="en-US" sz="2400" dirty="0">
              <a:effectLst>
                <a:outerShdw blurRad="38100" dist="38100" dir="2700000" algn="tl">
                  <a:srgbClr val="000000"/>
                </a:outerShdw>
              </a:effectLst>
            </a:endParaRPr>
          </a:p>
          <a:p>
            <a:pPr eaLnBrk="1" hangingPunct="1">
              <a:defRPr/>
            </a:pPr>
            <a:r>
              <a:rPr lang="ru-RU" sz="2400" dirty="0">
                <a:effectLst>
                  <a:outerShdw blurRad="38100" dist="38100" dir="2700000" algn="tl">
                    <a:srgbClr val="000000"/>
                  </a:outerShdw>
                </a:effectLst>
              </a:rPr>
              <a:t>Москва, 01</a:t>
            </a:r>
            <a:r>
              <a:rPr lang="en-US" sz="2400" dirty="0">
                <a:effectLst>
                  <a:outerShdw blurRad="38100" dist="38100" dir="2700000" algn="tl">
                    <a:srgbClr val="000000"/>
                  </a:outerShdw>
                </a:effectLst>
              </a:rPr>
              <a:t>.</a:t>
            </a:r>
            <a:r>
              <a:rPr lang="ru-RU" sz="2400" dirty="0">
                <a:effectLst>
                  <a:outerShdw blurRad="38100" dist="38100" dir="2700000" algn="tl">
                    <a:srgbClr val="000000"/>
                  </a:outerShdw>
                </a:effectLst>
              </a:rPr>
              <a:t>05</a:t>
            </a:r>
            <a:r>
              <a:rPr lang="en-US" sz="2400" dirty="0">
                <a:effectLst>
                  <a:outerShdw blurRad="38100" dist="38100" dir="2700000" algn="tl">
                    <a:srgbClr val="000000"/>
                  </a:outerShdw>
                </a:effectLst>
              </a:rPr>
              <a:t>.201</a:t>
            </a:r>
            <a:r>
              <a:rPr lang="ru-RU" sz="2400" dirty="0">
                <a:effectLst>
                  <a:outerShdw blurRad="38100" dist="38100" dir="2700000" algn="tl">
                    <a:srgbClr val="000000"/>
                  </a:outerShdw>
                </a:effectLst>
              </a:rPr>
              <a:t>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Объект 3"/>
          <p:cNvPicPr>
            <a:picLocks noGrp="1" noChangeAspect="1"/>
          </p:cNvPicPr>
          <p:nvPr>
            <p:ph/>
          </p:nvPr>
        </p:nvPicPr>
        <p:blipFill>
          <a:blip r:embed="rId2"/>
          <a:srcRect/>
          <a:stretch>
            <a:fillRect/>
          </a:stretch>
        </p:blipFill>
        <p:spPr>
          <a:xfrm>
            <a:off x="395288" y="476250"/>
            <a:ext cx="8540750" cy="54895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Объект 2"/>
          <p:cNvPicPr>
            <a:picLocks noGrp="1" noChangeAspect="1"/>
          </p:cNvPicPr>
          <p:nvPr>
            <p:ph/>
          </p:nvPr>
        </p:nvPicPr>
        <p:blipFill>
          <a:blip r:embed="rId2"/>
          <a:srcRect/>
          <a:stretch>
            <a:fillRect/>
          </a:stretch>
        </p:blipFill>
        <p:spPr>
          <a:xfrm>
            <a:off x="301625" y="1169988"/>
            <a:ext cx="8540750" cy="3987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defRPr/>
            </a:pPr>
            <a:endParaRPr lang="ru-RU" smtClean="0"/>
          </a:p>
        </p:txBody>
      </p:sp>
      <p:sp>
        <p:nvSpPr>
          <p:cNvPr id="281603" name="Rectangle 3"/>
          <p:cNvSpPr>
            <a:spLocks noGrp="1" noChangeArrowheads="1"/>
          </p:cNvSpPr>
          <p:nvPr>
            <p:ph type="body" idx="1"/>
          </p:nvPr>
        </p:nvSpPr>
        <p:spPr/>
        <p:txBody>
          <a:bodyPr/>
          <a:lstStyle/>
          <a:p>
            <a:pPr eaLnBrk="1" hangingPunct="1">
              <a:defRPr/>
            </a:pPr>
            <a:endParaRPr lang="ru-RU" smtClean="0"/>
          </a:p>
        </p:txBody>
      </p:sp>
      <p:pic>
        <p:nvPicPr>
          <p:cNvPr id="26628" name="Picture 4" descr="P1070026a"/>
          <p:cNvPicPr>
            <a:picLocks noGrp="1" noChangeAspect="1" noChangeArrowheads="1"/>
          </p:cNvPicPr>
          <p:nvPr>
            <p:ph idx="4294967295"/>
          </p:nvPr>
        </p:nvPicPr>
        <p:blipFill>
          <a:blip r:embed="rId2"/>
          <a:srcRect/>
          <a:stretch>
            <a:fillRect/>
          </a:stretch>
        </p:blipFill>
        <p:spPr>
          <a:xfrm>
            <a:off x="-214346" y="0"/>
            <a:ext cx="9144000" cy="6858000"/>
          </a:xfrm>
          <a:noFill/>
        </p:spPr>
      </p:pic>
      <p:sp>
        <p:nvSpPr>
          <p:cNvPr id="281605" name="Rectangle 5"/>
          <p:cNvSpPr>
            <a:spLocks noChangeArrowheads="1"/>
          </p:cNvSpPr>
          <p:nvPr/>
        </p:nvSpPr>
        <p:spPr bwMode="auto">
          <a:xfrm>
            <a:off x="1285852" y="2285992"/>
            <a:ext cx="7143800" cy="3170099"/>
          </a:xfrm>
          <a:prstGeom prst="rect">
            <a:avLst/>
          </a:prstGeom>
          <a:noFill/>
          <a:ln w="9525">
            <a:noFill/>
            <a:miter lim="800000"/>
            <a:headEnd/>
            <a:tailEnd/>
          </a:ln>
          <a:effectLst/>
        </p:spPr>
        <p:txBody>
          <a:bodyPr wrap="square">
            <a:spAutoFit/>
          </a:bodyPr>
          <a:lstStyle/>
          <a:p>
            <a:pPr eaLnBrk="1" hangingPunct="1">
              <a:defRPr/>
            </a:pPr>
            <a:r>
              <a:rPr lang="en-US" sz="4000" dirty="0" smtClean="0">
                <a:effectLst>
                  <a:outerShdw blurRad="38100" dist="38100" dir="2700000" algn="tl">
                    <a:srgbClr val="000000"/>
                  </a:outerShdw>
                </a:effectLst>
              </a:rPr>
              <a:t>s</a:t>
            </a:r>
            <a:r>
              <a:rPr lang="en-US" sz="4000" dirty="0" smtClean="0">
                <a:effectLst>
                  <a:outerShdw blurRad="38100" dist="38100" dir="2700000" algn="tl">
                    <a:srgbClr val="000000"/>
                  </a:outerShdw>
                </a:effectLst>
              </a:rPr>
              <a:t>iberian-lang.srcc.msu.ru</a:t>
            </a:r>
          </a:p>
          <a:p>
            <a:pPr eaLnBrk="1" hangingPunct="1">
              <a:defRPr/>
            </a:pPr>
            <a:endParaRPr lang="en-US" sz="4000" dirty="0" smtClean="0">
              <a:effectLst>
                <a:outerShdw blurRad="38100" dist="38100" dir="2700000" algn="tl">
                  <a:srgbClr val="000000"/>
                </a:outerShdw>
              </a:effectLst>
            </a:endParaRPr>
          </a:p>
          <a:p>
            <a:pPr eaLnBrk="1" hangingPunct="1">
              <a:defRPr/>
            </a:pPr>
            <a:endParaRPr lang="en-US" sz="4000" dirty="0" smtClean="0">
              <a:effectLst>
                <a:outerShdw blurRad="38100" dist="38100" dir="2700000" algn="tl">
                  <a:srgbClr val="000000"/>
                </a:outerShdw>
              </a:effectLst>
            </a:endParaRPr>
          </a:p>
          <a:p>
            <a:pPr eaLnBrk="1" hangingPunct="1">
              <a:defRPr/>
            </a:pPr>
            <a:endParaRPr lang="en-US" sz="4000" dirty="0" smtClean="0">
              <a:effectLst>
                <a:outerShdw blurRad="38100" dist="38100" dir="2700000" algn="tl">
                  <a:srgbClr val="000000"/>
                </a:outerShdw>
              </a:effectLst>
            </a:endParaRPr>
          </a:p>
          <a:p>
            <a:pPr eaLnBrk="1" hangingPunct="1">
              <a:defRPr/>
            </a:pPr>
            <a:r>
              <a:rPr lang="en-US" sz="4000" dirty="0" smtClean="0">
                <a:effectLst>
                  <a:outerShdw blurRad="38100" dist="38100" dir="2700000" algn="tl">
                    <a:srgbClr val="000000"/>
                  </a:outerShdw>
                </a:effectLst>
              </a:rPr>
              <a:t>                            Welcome!</a:t>
            </a:r>
            <a:endParaRPr lang="ru-RU" sz="4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1010158a"/>
          <p:cNvPicPr>
            <a:picLocks noGrp="1" noChangeAspect="1" noChangeArrowheads="1"/>
          </p:cNvPicPr>
          <p:nvPr>
            <p:ph/>
          </p:nvPr>
        </p:nvPicPr>
        <p:blipFill>
          <a:blip r:embed="rId2"/>
          <a:srcRect/>
          <a:stretch>
            <a:fillRect/>
          </a:stretch>
        </p:blipFill>
        <p:spPr>
          <a:xfrm>
            <a:off x="0" y="357166"/>
            <a:ext cx="9144000" cy="6858000"/>
          </a:xfrm>
          <a:noFill/>
        </p:spPr>
      </p:pic>
      <p:sp>
        <p:nvSpPr>
          <p:cNvPr id="622595" name="Rectangle 3"/>
          <p:cNvSpPr>
            <a:spLocks noChangeArrowheads="1"/>
          </p:cNvSpPr>
          <p:nvPr/>
        </p:nvSpPr>
        <p:spPr bwMode="auto">
          <a:xfrm>
            <a:off x="395288" y="1071546"/>
            <a:ext cx="8424862" cy="3970318"/>
          </a:xfrm>
          <a:prstGeom prst="rect">
            <a:avLst/>
          </a:prstGeom>
          <a:noFill/>
          <a:ln w="9525">
            <a:noFill/>
            <a:miter lim="800000"/>
            <a:headEnd/>
            <a:tailEnd/>
          </a:ln>
          <a:effectLst/>
        </p:spPr>
        <p:txBody>
          <a:bodyPr wrap="square">
            <a:spAutoFit/>
          </a:bodyPr>
          <a:lstStyle/>
          <a:p>
            <a:pPr eaLnBrk="1" hangingPunct="1">
              <a:defRPr/>
            </a:pPr>
            <a:r>
              <a:rPr lang="en-US" sz="2800" dirty="0" smtClean="0"/>
              <a:t>The project “Development of the web-site ‘Minority languages of Siberia as our cultural heritage’ (on the material of the languages of the basin Middle Yenisei and the Middle and the Upper </a:t>
            </a:r>
            <a:r>
              <a:rPr lang="en-US" sz="2800" dirty="0" err="1" smtClean="0"/>
              <a:t>Taz</a:t>
            </a:r>
            <a:r>
              <a:rPr lang="en-US" sz="2800" dirty="0" smtClean="0"/>
              <a:t>)” is being realized at the Laboratory for Computational Lexicography, Research Computing Centre, </a:t>
            </a:r>
            <a:r>
              <a:rPr lang="en-US" sz="2800" dirty="0" err="1" smtClean="0"/>
              <a:t>Lomonosov</a:t>
            </a:r>
            <a:r>
              <a:rPr lang="en-US" sz="2800" dirty="0" smtClean="0"/>
              <a:t> Moscow State University, with financial support from Russian Foundation for the Humanities, grant </a:t>
            </a:r>
            <a:r>
              <a:rPr lang="en-US" sz="2800" dirty="0" smtClean="0"/>
              <a:t>12-04-12049</a:t>
            </a:r>
            <a:r>
              <a:rPr lang="ru-RU" sz="2800" dirty="0" smtClean="0"/>
              <a:t>  (2012-2014)</a:t>
            </a:r>
            <a:endParaRPr lang="ru-RU" sz="2800" dirty="0">
              <a:effectLst>
                <a:outerShdw blurRad="38100" dist="38100" dir="2700000" algn="tl">
                  <a:srgbClr val="000000"/>
                </a:outerShdw>
              </a:effectLst>
            </a:endParaRPr>
          </a:p>
        </p:txBody>
      </p:sp>
      <p:sp>
        <p:nvSpPr>
          <p:cNvPr id="4" name="Прямоугольник 3"/>
          <p:cNvSpPr/>
          <p:nvPr/>
        </p:nvSpPr>
        <p:spPr>
          <a:xfrm>
            <a:off x="3424666" y="3244334"/>
            <a:ext cx="2294667" cy="369332"/>
          </a:xfrm>
          <a:prstGeom prst="rect">
            <a:avLst/>
          </a:prstGeom>
        </p:spPr>
        <p:txBody>
          <a:bodyPr wrap="none">
            <a:spAutoFit/>
          </a:bodyPr>
          <a:lstStyle/>
          <a:p>
            <a:r>
              <a:rPr lang="en-US" dirty="0" smtClean="0"/>
              <a:t>Project participants: </a:t>
            </a: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1010158a"/>
          <p:cNvPicPr>
            <a:picLocks noGrp="1" noChangeAspect="1" noChangeArrowheads="1"/>
          </p:cNvPicPr>
          <p:nvPr>
            <p:ph/>
          </p:nvPr>
        </p:nvPicPr>
        <p:blipFill>
          <a:blip r:embed="rId2"/>
          <a:srcRect/>
          <a:stretch>
            <a:fillRect/>
          </a:stretch>
        </p:blipFill>
        <p:spPr>
          <a:xfrm>
            <a:off x="0" y="357166"/>
            <a:ext cx="9144000" cy="6858000"/>
          </a:xfrm>
          <a:noFill/>
        </p:spPr>
      </p:pic>
      <p:sp>
        <p:nvSpPr>
          <p:cNvPr id="622595" name="Rectangle 3"/>
          <p:cNvSpPr>
            <a:spLocks noChangeArrowheads="1"/>
          </p:cNvSpPr>
          <p:nvPr/>
        </p:nvSpPr>
        <p:spPr bwMode="auto">
          <a:xfrm>
            <a:off x="395288" y="714356"/>
            <a:ext cx="8424862" cy="4893647"/>
          </a:xfrm>
          <a:prstGeom prst="rect">
            <a:avLst/>
          </a:prstGeom>
          <a:noFill/>
          <a:ln w="9525">
            <a:noFill/>
            <a:miter lim="800000"/>
            <a:headEnd/>
            <a:tailEnd/>
          </a:ln>
          <a:effectLst/>
        </p:spPr>
        <p:txBody>
          <a:bodyPr wrap="square">
            <a:spAutoFit/>
          </a:bodyPr>
          <a:lstStyle/>
          <a:p>
            <a:r>
              <a:rPr lang="en-US" sz="2400" dirty="0" smtClean="0"/>
              <a:t>Project participants: </a:t>
            </a:r>
            <a:endParaRPr lang="ru-RU" sz="2400" dirty="0" smtClean="0"/>
          </a:p>
          <a:p>
            <a:endParaRPr lang="en-US" sz="2400" dirty="0" smtClean="0"/>
          </a:p>
          <a:p>
            <a:r>
              <a:rPr lang="en-US" sz="2400" dirty="0" smtClean="0"/>
              <a:t>Olga </a:t>
            </a:r>
            <a:r>
              <a:rPr lang="en-US" sz="2400" dirty="0" err="1" smtClean="0"/>
              <a:t>Kazakevich</a:t>
            </a:r>
            <a:r>
              <a:rPr lang="en-US" sz="2400" dirty="0" smtClean="0"/>
              <a:t> (RCC MSU, Project leader)</a:t>
            </a:r>
            <a:endParaRPr lang="ru-RU" sz="2400" dirty="0" smtClean="0"/>
          </a:p>
          <a:p>
            <a:r>
              <a:rPr lang="en-US" sz="2400" dirty="0" err="1" smtClean="0"/>
              <a:t>Daria</a:t>
            </a:r>
            <a:r>
              <a:rPr lang="en-US" sz="2400" dirty="0" smtClean="0"/>
              <a:t> </a:t>
            </a:r>
            <a:r>
              <a:rPr lang="en-US" sz="2400" dirty="0" err="1" smtClean="0"/>
              <a:t>Vakhoneva</a:t>
            </a:r>
            <a:r>
              <a:rPr lang="en-US" sz="2400" dirty="0" smtClean="0"/>
              <a:t> (RCC MSU)</a:t>
            </a:r>
            <a:endParaRPr lang="ru-RU" sz="2400" dirty="0" smtClean="0"/>
          </a:p>
          <a:p>
            <a:r>
              <a:rPr lang="en-US" sz="2400" dirty="0" smtClean="0"/>
              <a:t>Marina </a:t>
            </a:r>
            <a:r>
              <a:rPr lang="en-US" sz="2400" dirty="0" err="1" smtClean="0"/>
              <a:t>Vorontsova</a:t>
            </a:r>
            <a:r>
              <a:rPr lang="en-US" sz="2400" dirty="0" smtClean="0"/>
              <a:t> (RCC MSU)</a:t>
            </a:r>
            <a:endParaRPr lang="ru-RU" sz="2400" dirty="0" smtClean="0"/>
          </a:p>
          <a:p>
            <a:r>
              <a:rPr lang="en-US" sz="2400" dirty="0" smtClean="0"/>
              <a:t>Julia </a:t>
            </a:r>
            <a:r>
              <a:rPr lang="en-US" sz="2400" dirty="0" err="1" smtClean="0"/>
              <a:t>Galiamina</a:t>
            </a:r>
            <a:r>
              <a:rPr lang="en-US" sz="2400" dirty="0" smtClean="0"/>
              <a:t> (RCC MSU)</a:t>
            </a:r>
            <a:endParaRPr lang="ru-RU" sz="2400" dirty="0" smtClean="0"/>
          </a:p>
          <a:p>
            <a:r>
              <a:rPr lang="en-US" sz="2400" dirty="0" smtClean="0"/>
              <a:t>Elena </a:t>
            </a:r>
            <a:r>
              <a:rPr lang="en-US" sz="2400" dirty="0" err="1" smtClean="0"/>
              <a:t>Kliachko</a:t>
            </a:r>
            <a:r>
              <a:rPr lang="en-US" sz="2400" dirty="0" smtClean="0"/>
              <a:t> (Higher School of Economy)</a:t>
            </a:r>
            <a:endParaRPr lang="ru-RU" sz="2400" dirty="0" smtClean="0"/>
          </a:p>
          <a:p>
            <a:r>
              <a:rPr lang="en-US" sz="2400" dirty="0" smtClean="0"/>
              <a:t>Larisa </a:t>
            </a:r>
            <a:r>
              <a:rPr lang="en-US" sz="2400" dirty="0" err="1" smtClean="0"/>
              <a:t>Pavlinskaya</a:t>
            </a:r>
            <a:r>
              <a:rPr lang="en-US" sz="2400" dirty="0" smtClean="0"/>
              <a:t> (</a:t>
            </a:r>
            <a:r>
              <a:rPr lang="en-US" sz="2400" dirty="0" err="1" smtClean="0"/>
              <a:t>Kunstkamera</a:t>
            </a:r>
            <a:r>
              <a:rPr lang="en-US" sz="2400" dirty="0" smtClean="0"/>
              <a:t>, </a:t>
            </a:r>
            <a:r>
              <a:rPr lang="en-US" sz="2400" dirty="0" err="1" smtClean="0"/>
              <a:t>SPb</a:t>
            </a:r>
            <a:r>
              <a:rPr lang="en-US" sz="2400" dirty="0" smtClean="0"/>
              <a:t>)</a:t>
            </a:r>
            <a:endParaRPr lang="ru-RU" sz="2400" dirty="0" smtClean="0"/>
          </a:p>
          <a:p>
            <a:r>
              <a:rPr lang="en-US" sz="2400" dirty="0" smtClean="0"/>
              <a:t>Konstantin </a:t>
            </a:r>
            <a:r>
              <a:rPr lang="en-US" sz="2400" dirty="0" err="1" smtClean="0"/>
              <a:t>Polivanov</a:t>
            </a:r>
            <a:r>
              <a:rPr lang="en-US" sz="2400" dirty="0" smtClean="0"/>
              <a:t> (Memorial)</a:t>
            </a:r>
            <a:endParaRPr lang="ru-RU" sz="2400" dirty="0" smtClean="0"/>
          </a:p>
          <a:p>
            <a:r>
              <a:rPr lang="en-US" sz="2400" dirty="0" smtClean="0"/>
              <a:t>Eugenia </a:t>
            </a:r>
            <a:r>
              <a:rPr lang="en-US" sz="2400" dirty="0" err="1" smtClean="0"/>
              <a:t>Renkovskaya</a:t>
            </a:r>
            <a:r>
              <a:rPr lang="en-US" sz="2400" dirty="0" smtClean="0"/>
              <a:t> (LLC “ABI </a:t>
            </a:r>
            <a:r>
              <a:rPr lang="en-US" sz="2400" dirty="0" err="1" smtClean="0"/>
              <a:t>InfoPoisk</a:t>
            </a:r>
            <a:r>
              <a:rPr lang="en-US" sz="2400" dirty="0" smtClean="0"/>
              <a:t>”)</a:t>
            </a:r>
            <a:endParaRPr lang="ru-RU" sz="2400" dirty="0" smtClean="0"/>
          </a:p>
          <a:p>
            <a:r>
              <a:rPr lang="en-US" sz="2400" dirty="0" smtClean="0"/>
              <a:t>Tatiana </a:t>
            </a:r>
            <a:r>
              <a:rPr lang="en-US" sz="2400" dirty="0" err="1" smtClean="0"/>
              <a:t>Reutt</a:t>
            </a:r>
            <a:r>
              <a:rPr lang="en-US" sz="2400" dirty="0" smtClean="0"/>
              <a:t> (RCC MSU)</a:t>
            </a:r>
            <a:endParaRPr lang="ru-RU" sz="2400" dirty="0" smtClean="0"/>
          </a:p>
          <a:p>
            <a:r>
              <a:rPr lang="en-US" sz="2400" dirty="0" smtClean="0"/>
              <a:t>Irina </a:t>
            </a:r>
            <a:r>
              <a:rPr lang="en-US" sz="2400" dirty="0" err="1" smtClean="0"/>
              <a:t>Rostunova</a:t>
            </a:r>
            <a:r>
              <a:rPr lang="en-US" sz="2400" dirty="0" smtClean="0"/>
              <a:t> (LLC “Studio in </a:t>
            </a:r>
            <a:r>
              <a:rPr lang="en-US" sz="2400" dirty="0" err="1" smtClean="0"/>
              <a:t>Pokrovka</a:t>
            </a:r>
            <a:r>
              <a:rPr lang="en-US" sz="2400" dirty="0" smtClean="0"/>
              <a:t>”</a:t>
            </a:r>
            <a:endParaRPr lang="ru-RU" sz="2400" dirty="0" smtClean="0"/>
          </a:p>
          <a:p>
            <a:r>
              <a:rPr lang="en-US" sz="2400" dirty="0" smtClean="0"/>
              <a:t>Alexander </a:t>
            </a:r>
            <a:r>
              <a:rPr lang="en-US" sz="2400" dirty="0" err="1" smtClean="0"/>
              <a:t>Chvyrev</a:t>
            </a:r>
            <a:r>
              <a:rPr lang="en-US" sz="2400" dirty="0" smtClean="0"/>
              <a:t> (RCC MMSU)</a:t>
            </a:r>
            <a:endParaRPr lang="ru-RU" sz="2400" dirty="0"/>
          </a:p>
        </p:txBody>
      </p:sp>
      <p:sp>
        <p:nvSpPr>
          <p:cNvPr id="4" name="Прямоугольник 3"/>
          <p:cNvSpPr/>
          <p:nvPr/>
        </p:nvSpPr>
        <p:spPr>
          <a:xfrm>
            <a:off x="3424666" y="3244334"/>
            <a:ext cx="2294667" cy="369332"/>
          </a:xfrm>
          <a:prstGeom prst="rect">
            <a:avLst/>
          </a:prstGeom>
        </p:spPr>
        <p:txBody>
          <a:bodyPr wrap="none">
            <a:spAutoFit/>
          </a:bodyPr>
          <a:lstStyle/>
          <a:p>
            <a:r>
              <a:rPr lang="en-US" dirty="0" smtClean="0"/>
              <a:t>Project participants: </a:t>
            </a: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1010158a"/>
          <p:cNvPicPr>
            <a:picLocks noGrp="1" noChangeAspect="1" noChangeArrowheads="1"/>
          </p:cNvPicPr>
          <p:nvPr>
            <p:ph/>
          </p:nvPr>
        </p:nvPicPr>
        <p:blipFill>
          <a:blip r:embed="rId2"/>
          <a:srcRect/>
          <a:stretch>
            <a:fillRect/>
          </a:stretch>
        </p:blipFill>
        <p:spPr>
          <a:xfrm>
            <a:off x="0" y="357166"/>
            <a:ext cx="9144000" cy="6858000"/>
          </a:xfrm>
          <a:noFill/>
        </p:spPr>
      </p:pic>
      <p:sp>
        <p:nvSpPr>
          <p:cNvPr id="622595" name="Rectangle 3"/>
          <p:cNvSpPr>
            <a:spLocks noChangeArrowheads="1"/>
          </p:cNvSpPr>
          <p:nvPr/>
        </p:nvSpPr>
        <p:spPr bwMode="auto">
          <a:xfrm>
            <a:off x="395288" y="1071546"/>
            <a:ext cx="8424862" cy="2246769"/>
          </a:xfrm>
          <a:prstGeom prst="rect">
            <a:avLst/>
          </a:prstGeom>
          <a:noFill/>
          <a:ln w="9525">
            <a:noFill/>
            <a:miter lim="800000"/>
            <a:headEnd/>
            <a:tailEnd/>
          </a:ln>
          <a:effectLst/>
        </p:spPr>
        <p:txBody>
          <a:bodyPr wrap="square">
            <a:spAutoFit/>
          </a:bodyPr>
          <a:lstStyle/>
          <a:p>
            <a:pPr eaLnBrk="1" hangingPunct="1">
              <a:defRPr/>
            </a:pPr>
            <a:r>
              <a:rPr lang="en-US" sz="2800" dirty="0" smtClean="0"/>
              <a:t>The objective of the project is the development of a multi-media website containing comprehensive data on autochthonous minority languages of the basins of the Middle-Yenisei and the Middle- and Upper-</a:t>
            </a:r>
            <a:r>
              <a:rPr lang="en-US" sz="2800" dirty="0" err="1" smtClean="0"/>
              <a:t>Taz</a:t>
            </a:r>
            <a:r>
              <a:rPr lang="en-US" sz="2800" dirty="0" smtClean="0"/>
              <a:t> – </a:t>
            </a:r>
            <a:r>
              <a:rPr lang="en-US" sz="2800" dirty="0" err="1" smtClean="0"/>
              <a:t>Selkup</a:t>
            </a:r>
            <a:r>
              <a:rPr lang="en-US" sz="2800" dirty="0" smtClean="0"/>
              <a:t>, </a:t>
            </a:r>
            <a:r>
              <a:rPr lang="en-US" sz="2800" dirty="0" err="1" smtClean="0"/>
              <a:t>Ket</a:t>
            </a:r>
            <a:r>
              <a:rPr lang="en-US" sz="2800" dirty="0" smtClean="0"/>
              <a:t> and </a:t>
            </a:r>
            <a:r>
              <a:rPr lang="en-US" sz="2800" dirty="0" err="1" smtClean="0"/>
              <a:t>Evenki</a:t>
            </a:r>
            <a:r>
              <a:rPr lang="en-US" sz="2800" dirty="0" smtClean="0"/>
              <a:t>.</a:t>
            </a:r>
            <a:endParaRPr lang="ru-RU" sz="2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1010158a"/>
          <p:cNvPicPr>
            <a:picLocks noGrp="1" noChangeAspect="1" noChangeArrowheads="1"/>
          </p:cNvPicPr>
          <p:nvPr>
            <p:ph/>
          </p:nvPr>
        </p:nvPicPr>
        <p:blipFill>
          <a:blip r:embed="rId2"/>
          <a:srcRect/>
          <a:stretch>
            <a:fillRect/>
          </a:stretch>
        </p:blipFill>
        <p:spPr>
          <a:xfrm>
            <a:off x="0" y="0"/>
            <a:ext cx="9144000" cy="6858000"/>
          </a:xfrm>
          <a:noFill/>
        </p:spPr>
      </p:pic>
      <p:sp>
        <p:nvSpPr>
          <p:cNvPr id="622595" name="Rectangle 3"/>
          <p:cNvSpPr>
            <a:spLocks noChangeArrowheads="1"/>
          </p:cNvSpPr>
          <p:nvPr/>
        </p:nvSpPr>
        <p:spPr bwMode="auto">
          <a:xfrm>
            <a:off x="395288" y="1571625"/>
            <a:ext cx="8424862" cy="3539430"/>
          </a:xfrm>
          <a:prstGeom prst="rect">
            <a:avLst/>
          </a:prstGeom>
          <a:noFill/>
          <a:ln w="9525">
            <a:noFill/>
            <a:miter lim="800000"/>
            <a:headEnd/>
            <a:tailEnd/>
          </a:ln>
          <a:effectLst/>
        </p:spPr>
        <p:txBody>
          <a:bodyPr>
            <a:spAutoFit/>
          </a:bodyPr>
          <a:lstStyle/>
          <a:p>
            <a:pPr eaLnBrk="1" hangingPunct="1">
              <a:defRPr/>
            </a:pPr>
            <a:endParaRPr lang="ru-RU" sz="2800" dirty="0">
              <a:effectLst>
                <a:outerShdw blurRad="38100" dist="38100" dir="2700000" algn="tl">
                  <a:srgbClr val="000000"/>
                </a:outerShdw>
              </a:effectLst>
            </a:endParaRPr>
          </a:p>
          <a:p>
            <a:r>
              <a:rPr lang="en-US" sz="2800" dirty="0" smtClean="0"/>
              <a:t>The primarily informational source for the site is the Multimedia Computer Archive of materials in local dialects of </a:t>
            </a:r>
            <a:r>
              <a:rPr lang="en-US" sz="2800" dirty="0" err="1" smtClean="0"/>
              <a:t>Selkup</a:t>
            </a:r>
            <a:r>
              <a:rPr lang="en-US" sz="2800" dirty="0" smtClean="0"/>
              <a:t>, </a:t>
            </a:r>
            <a:r>
              <a:rPr lang="en-US" sz="2800" dirty="0" err="1" smtClean="0"/>
              <a:t>Ket</a:t>
            </a:r>
            <a:r>
              <a:rPr lang="en-US" sz="2800" dirty="0" smtClean="0"/>
              <a:t> and </a:t>
            </a:r>
            <a:r>
              <a:rPr lang="en-US" sz="2800" dirty="0" err="1" smtClean="0"/>
              <a:t>Evenki</a:t>
            </a:r>
            <a:r>
              <a:rPr lang="en-US" sz="2800" dirty="0" smtClean="0"/>
              <a:t>, recorded in the course of linguistic expeditions regularly organized and led within the laboratory, but we are going to draw relevant information from published works and archives as well.</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Содержимое 3" descr="SKE7.png"/>
          <p:cNvPicPr>
            <a:picLocks noGrp="1" noChangeAspect="1"/>
          </p:cNvPicPr>
          <p:nvPr>
            <p:ph/>
          </p:nvPr>
        </p:nvPicPr>
        <p:blipFill>
          <a:blip r:embed="rId2"/>
          <a:srcRect/>
          <a:stretch>
            <a:fillRect/>
          </a:stretch>
        </p:blipFill>
        <p:spPr>
          <a:xfrm>
            <a:off x="1801813" y="0"/>
            <a:ext cx="6005512"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1010158a"/>
          <p:cNvPicPr>
            <a:picLocks noGrp="1" noChangeAspect="1" noChangeArrowheads="1"/>
          </p:cNvPicPr>
          <p:nvPr>
            <p:ph/>
          </p:nvPr>
        </p:nvPicPr>
        <p:blipFill>
          <a:blip r:embed="rId2"/>
          <a:srcRect/>
          <a:stretch>
            <a:fillRect/>
          </a:stretch>
        </p:blipFill>
        <p:spPr>
          <a:xfrm>
            <a:off x="0" y="0"/>
            <a:ext cx="9144000" cy="6858000"/>
          </a:xfrm>
          <a:noFill/>
        </p:spPr>
      </p:pic>
      <p:sp>
        <p:nvSpPr>
          <p:cNvPr id="622595" name="Rectangle 3"/>
          <p:cNvSpPr>
            <a:spLocks noChangeArrowheads="1"/>
          </p:cNvSpPr>
          <p:nvPr/>
        </p:nvSpPr>
        <p:spPr bwMode="auto">
          <a:xfrm>
            <a:off x="395288" y="1071547"/>
            <a:ext cx="8424862" cy="4401205"/>
          </a:xfrm>
          <a:prstGeom prst="rect">
            <a:avLst/>
          </a:prstGeom>
          <a:noFill/>
          <a:ln w="9525">
            <a:noFill/>
            <a:miter lim="800000"/>
            <a:headEnd/>
            <a:tailEnd/>
          </a:ln>
          <a:effectLst/>
        </p:spPr>
        <p:txBody>
          <a:bodyPr wrap="square">
            <a:spAutoFit/>
          </a:bodyPr>
          <a:lstStyle/>
          <a:p>
            <a:pPr eaLnBrk="1" hangingPunct="1">
              <a:defRPr/>
            </a:pPr>
            <a:endParaRPr lang="ru-RU" sz="2800" dirty="0">
              <a:effectLst>
                <a:outerShdw blurRad="38100" dist="38100" dir="2700000" algn="tl">
                  <a:srgbClr val="000000"/>
                </a:outerShdw>
              </a:effectLst>
            </a:endParaRPr>
          </a:p>
          <a:p>
            <a:r>
              <a:rPr lang="en-US" sz="2800" dirty="0" smtClean="0"/>
              <a:t>Working at the site, we keep two target groups in focus: on the one hand, we address the academic community – linguists, anthropologists, historians, on the other hand, we address the speakers of the languages presented on the site, those who teach or learn these languages at schools and colleges, who want to learn them or just to get acquainted with languages and cultures of Siberian peoples, an integral part of our cultural heritage.</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1010158a"/>
          <p:cNvPicPr>
            <a:picLocks noGrp="1" noChangeAspect="1" noChangeArrowheads="1"/>
          </p:cNvPicPr>
          <p:nvPr>
            <p:ph/>
          </p:nvPr>
        </p:nvPicPr>
        <p:blipFill>
          <a:blip r:embed="rId2"/>
          <a:srcRect/>
          <a:stretch>
            <a:fillRect/>
          </a:stretch>
        </p:blipFill>
        <p:spPr>
          <a:xfrm>
            <a:off x="0" y="357166"/>
            <a:ext cx="9144000" cy="6858000"/>
          </a:xfrm>
          <a:noFill/>
        </p:spPr>
      </p:pic>
      <p:sp>
        <p:nvSpPr>
          <p:cNvPr id="622595" name="Rectangle 3"/>
          <p:cNvSpPr>
            <a:spLocks noChangeArrowheads="1"/>
          </p:cNvSpPr>
          <p:nvPr/>
        </p:nvSpPr>
        <p:spPr bwMode="auto">
          <a:xfrm>
            <a:off x="395288" y="642918"/>
            <a:ext cx="8424862" cy="6124754"/>
          </a:xfrm>
          <a:prstGeom prst="rect">
            <a:avLst/>
          </a:prstGeom>
          <a:noFill/>
          <a:ln w="9525">
            <a:noFill/>
            <a:miter lim="800000"/>
            <a:headEnd/>
            <a:tailEnd/>
          </a:ln>
          <a:effectLst/>
        </p:spPr>
        <p:txBody>
          <a:bodyPr wrap="square">
            <a:spAutoFit/>
          </a:bodyPr>
          <a:lstStyle/>
          <a:p>
            <a:r>
              <a:rPr lang="en-US" sz="2800" dirty="0" smtClean="0"/>
              <a:t>On the site the </a:t>
            </a:r>
            <a:r>
              <a:rPr lang="en-US" sz="2800" dirty="0" smtClean="0"/>
              <a:t>following types of data are </a:t>
            </a:r>
            <a:r>
              <a:rPr lang="en-US" sz="2800" dirty="0" smtClean="0"/>
              <a:t>to </a:t>
            </a:r>
            <a:r>
              <a:rPr lang="en-US" sz="2800" dirty="0" smtClean="0"/>
              <a:t>be found: </a:t>
            </a:r>
            <a:endParaRPr lang="ru-RU" sz="2800" dirty="0" smtClean="0"/>
          </a:p>
          <a:p>
            <a:r>
              <a:rPr lang="en-US" sz="2400" dirty="0" smtClean="0"/>
              <a:t>1) sociolinguistic data characterizing the functioning and degree of preservation of </a:t>
            </a:r>
            <a:r>
              <a:rPr lang="en-US" sz="2400" dirty="0" err="1" smtClean="0"/>
              <a:t>Selkup</a:t>
            </a:r>
            <a:r>
              <a:rPr lang="en-US" sz="2400" dirty="0" smtClean="0"/>
              <a:t>, </a:t>
            </a:r>
            <a:r>
              <a:rPr lang="en-US" sz="2400" dirty="0" err="1" smtClean="0"/>
              <a:t>Ket</a:t>
            </a:r>
            <a:r>
              <a:rPr lang="en-US" sz="2400" dirty="0" smtClean="0"/>
              <a:t>, or </a:t>
            </a:r>
            <a:r>
              <a:rPr lang="en-US" sz="2400" dirty="0" err="1" smtClean="0"/>
              <a:t>Evenki</a:t>
            </a:r>
            <a:r>
              <a:rPr lang="en-US" sz="2400" dirty="0" smtClean="0"/>
              <a:t> in the surveyed villages; </a:t>
            </a:r>
            <a:endParaRPr lang="ru-RU" sz="2400" dirty="0" smtClean="0"/>
          </a:p>
          <a:p>
            <a:r>
              <a:rPr lang="en-US" sz="2400" dirty="0" smtClean="0"/>
              <a:t>2) sounding thematic dictionaries of </a:t>
            </a:r>
            <a:r>
              <a:rPr lang="en-US" sz="2400" dirty="0" err="1" smtClean="0"/>
              <a:t>Selkup</a:t>
            </a:r>
            <a:r>
              <a:rPr lang="en-US" sz="2400" dirty="0" smtClean="0"/>
              <a:t>, </a:t>
            </a:r>
            <a:r>
              <a:rPr lang="en-US" sz="2400" dirty="0" err="1" smtClean="0"/>
              <a:t>Ket</a:t>
            </a:r>
            <a:r>
              <a:rPr lang="en-US" sz="2400" dirty="0" smtClean="0"/>
              <a:t> and </a:t>
            </a:r>
            <a:r>
              <a:rPr lang="en-US" sz="2400" dirty="0" err="1" smtClean="0"/>
              <a:t>Evenki</a:t>
            </a:r>
            <a:r>
              <a:rPr lang="en-US" sz="2400" dirty="0" smtClean="0"/>
              <a:t> local dialects recorded in the field within the last decade and a half and loaded into a database, which is to be developed for that purpose; </a:t>
            </a:r>
            <a:endParaRPr lang="ru-RU" sz="2400" dirty="0" smtClean="0"/>
          </a:p>
          <a:p>
            <a:r>
              <a:rPr lang="en-US" sz="2400" dirty="0" smtClean="0"/>
              <a:t>3) annotated </a:t>
            </a:r>
            <a:r>
              <a:rPr lang="en-US" sz="2400" dirty="0" err="1" smtClean="0"/>
              <a:t>Selkup</a:t>
            </a:r>
            <a:r>
              <a:rPr lang="en-US" sz="2400" dirty="0" smtClean="0"/>
              <a:t>, </a:t>
            </a:r>
            <a:r>
              <a:rPr lang="en-US" sz="2400" dirty="0" err="1" smtClean="0"/>
              <a:t>Ket</a:t>
            </a:r>
            <a:r>
              <a:rPr lang="en-US" sz="2400" dirty="0" smtClean="0"/>
              <a:t> and </a:t>
            </a:r>
            <a:r>
              <a:rPr lang="en-US" sz="2400" dirty="0" err="1" smtClean="0"/>
              <a:t>Evenki</a:t>
            </a:r>
            <a:r>
              <a:rPr lang="en-US" sz="2400" dirty="0" smtClean="0"/>
              <a:t> text corpora containing texts of various genres in local dialects of these languages both recorded in the course of our expeditions of the last decade and a half and extracted from archives (first of all, from the archive of Peter the Great Museum of Anthropology and Ethnography, Russian Academy of </a:t>
            </a:r>
            <a:r>
              <a:rPr lang="en-US" sz="2400" dirty="0" err="1" smtClean="0"/>
              <a:t>Siences</a:t>
            </a:r>
            <a:r>
              <a:rPr lang="en-US" sz="2400" dirty="0" smtClean="0"/>
              <a:t>, Saint </a:t>
            </a:r>
            <a:r>
              <a:rPr lang="en-US" sz="2400" dirty="0" smtClean="0"/>
              <a:t>Petersburg);</a:t>
            </a:r>
            <a:endParaRPr lang="ru-RU" sz="2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1010158a"/>
          <p:cNvPicPr>
            <a:picLocks noGrp="1" noChangeAspect="1" noChangeArrowheads="1"/>
          </p:cNvPicPr>
          <p:nvPr>
            <p:ph/>
          </p:nvPr>
        </p:nvPicPr>
        <p:blipFill>
          <a:blip r:embed="rId2"/>
          <a:srcRect/>
          <a:stretch>
            <a:fillRect/>
          </a:stretch>
        </p:blipFill>
        <p:spPr>
          <a:xfrm>
            <a:off x="0" y="214290"/>
            <a:ext cx="9144000" cy="6858000"/>
          </a:xfrm>
          <a:noFill/>
        </p:spPr>
      </p:pic>
      <p:sp>
        <p:nvSpPr>
          <p:cNvPr id="622595" name="Rectangle 3"/>
          <p:cNvSpPr>
            <a:spLocks noChangeArrowheads="1"/>
          </p:cNvSpPr>
          <p:nvPr/>
        </p:nvSpPr>
        <p:spPr bwMode="auto">
          <a:xfrm>
            <a:off x="395288" y="571480"/>
            <a:ext cx="8424862" cy="6124754"/>
          </a:xfrm>
          <a:prstGeom prst="rect">
            <a:avLst/>
          </a:prstGeom>
          <a:noFill/>
          <a:ln w="9525">
            <a:noFill/>
            <a:miter lim="800000"/>
            <a:headEnd/>
            <a:tailEnd/>
          </a:ln>
          <a:effectLst/>
        </p:spPr>
        <p:txBody>
          <a:bodyPr wrap="square">
            <a:spAutoFit/>
          </a:bodyPr>
          <a:lstStyle/>
          <a:p>
            <a:r>
              <a:rPr lang="en-US" sz="2800" dirty="0" smtClean="0"/>
              <a:t>4</a:t>
            </a:r>
            <a:r>
              <a:rPr lang="en-US" sz="2800" dirty="0" smtClean="0"/>
              <a:t>) Russian texts recorded in the field from the Russian population of the area living side by side with the </a:t>
            </a:r>
            <a:r>
              <a:rPr lang="en-US" sz="2800" dirty="0" err="1" smtClean="0"/>
              <a:t>Selkups</a:t>
            </a:r>
            <a:r>
              <a:rPr lang="en-US" sz="2800" dirty="0" smtClean="0"/>
              <a:t>, </a:t>
            </a:r>
            <a:r>
              <a:rPr lang="en-US" sz="2800" dirty="0" err="1" smtClean="0"/>
              <a:t>Kets</a:t>
            </a:r>
            <a:r>
              <a:rPr lang="en-US" sz="2800" dirty="0" smtClean="0"/>
              <a:t> and </a:t>
            </a:r>
            <a:r>
              <a:rPr lang="en-US" sz="2800" dirty="0" err="1" smtClean="0"/>
              <a:t>Evenkis</a:t>
            </a:r>
            <a:r>
              <a:rPr lang="en-US" sz="2800" dirty="0" smtClean="0"/>
              <a:t> and telling about life, traditional ways and rituals of their </a:t>
            </a:r>
            <a:r>
              <a:rPr lang="en-US" sz="2800" dirty="0" err="1" smtClean="0"/>
              <a:t>neighbous</a:t>
            </a:r>
            <a:r>
              <a:rPr lang="en-US" sz="2800" dirty="0" smtClean="0"/>
              <a:t>; </a:t>
            </a:r>
            <a:endParaRPr lang="ru-RU" sz="2800" dirty="0" smtClean="0"/>
          </a:p>
          <a:p>
            <a:r>
              <a:rPr lang="en-US" sz="2800" dirty="0" smtClean="0"/>
              <a:t>5) information on the grammar structure of the three languages in the form of grammar reference book or reference database; </a:t>
            </a:r>
            <a:endParaRPr lang="ru-RU" sz="2800" dirty="0" smtClean="0"/>
          </a:p>
          <a:p>
            <a:r>
              <a:rPr lang="en-US" sz="2800" dirty="0" smtClean="0"/>
              <a:t>6) </a:t>
            </a:r>
            <a:r>
              <a:rPr lang="en-US" sz="2800" dirty="0" err="1" smtClean="0"/>
              <a:t>Selkup</a:t>
            </a:r>
            <a:r>
              <a:rPr lang="en-US" sz="2800" dirty="0" smtClean="0"/>
              <a:t>, </a:t>
            </a:r>
            <a:r>
              <a:rPr lang="en-US" sz="2800" dirty="0" err="1" smtClean="0"/>
              <a:t>Ket</a:t>
            </a:r>
            <a:r>
              <a:rPr lang="en-US" sz="2800" dirty="0" smtClean="0"/>
              <a:t> and </a:t>
            </a:r>
            <a:r>
              <a:rPr lang="en-US" sz="2800" dirty="0" err="1" smtClean="0"/>
              <a:t>Evenki</a:t>
            </a:r>
            <a:r>
              <a:rPr lang="en-US" sz="2800" dirty="0" smtClean="0"/>
              <a:t> language learning software; </a:t>
            </a:r>
            <a:endParaRPr lang="ru-RU" sz="2800" dirty="0" smtClean="0"/>
          </a:p>
          <a:p>
            <a:r>
              <a:rPr lang="en-US" sz="2800" dirty="0" smtClean="0"/>
              <a:t>7) documentaries showing the functioning of the languages and the life of their speakers; </a:t>
            </a:r>
            <a:endParaRPr lang="ru-RU" sz="2800" dirty="0" smtClean="0"/>
          </a:p>
          <a:p>
            <a:r>
              <a:rPr lang="en-US" sz="2800" dirty="0" smtClean="0"/>
              <a:t>8) photos representing the life of the villages and their residents, our informants and the nature surroundings.</a:t>
            </a: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1" u="none" strike="noStrike" cap="none" normalizeH="0" baseline="0" smtClean="0">
            <a:ln>
              <a:noFill/>
            </a:ln>
            <a:solidFill>
              <a:schemeClr val="tx1"/>
            </a:solidFill>
            <a:effectLst/>
            <a:latin typeface="Tahoma" pitchFamily="34" charset="0"/>
          </a:defRPr>
        </a:defPPr>
      </a:lstStyle>
    </a:lnDef>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4704</TotalTime>
  <Words>605</Words>
  <Application>Microsoft Office PowerPoint</Application>
  <PresentationFormat>Экран (4:3)</PresentationFormat>
  <Paragraphs>49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Граница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NIVC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Кетский проект: годовой цикл работ  и результаты первого круга</dc:title>
  <dc:creator>Olga</dc:creator>
  <cp:lastModifiedBy>Olga</cp:lastModifiedBy>
  <cp:revision>170</cp:revision>
  <dcterms:created xsi:type="dcterms:W3CDTF">2005-05-31T13:43:38Z</dcterms:created>
  <dcterms:modified xsi:type="dcterms:W3CDTF">2014-10-23T00:10:47Z</dcterms:modified>
</cp:coreProperties>
</file>